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54" r:id="rId2"/>
    <p:sldId id="602" r:id="rId3"/>
    <p:sldId id="614" r:id="rId4"/>
    <p:sldId id="603" r:id="rId5"/>
    <p:sldId id="605" r:id="rId6"/>
    <p:sldId id="613" r:id="rId7"/>
    <p:sldId id="619" r:id="rId8"/>
    <p:sldId id="604" r:id="rId9"/>
    <p:sldId id="582" r:id="rId10"/>
    <p:sldId id="612" r:id="rId11"/>
    <p:sldId id="592" r:id="rId12"/>
    <p:sldId id="596" r:id="rId13"/>
    <p:sldId id="597" r:id="rId14"/>
    <p:sldId id="615" r:id="rId15"/>
    <p:sldId id="598" r:id="rId16"/>
    <p:sldId id="599" r:id="rId17"/>
    <p:sldId id="577" r:id="rId18"/>
    <p:sldId id="617" r:id="rId19"/>
    <p:sldId id="620" r:id="rId20"/>
    <p:sldId id="601" r:id="rId21"/>
    <p:sldId id="621" r:id="rId22"/>
    <p:sldId id="622" r:id="rId23"/>
    <p:sldId id="600" r:id="rId24"/>
    <p:sldId id="6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8">
          <p15:clr>
            <a:srgbClr val="A4A3A4"/>
          </p15:clr>
        </p15:guide>
        <p15:guide id="2" orient="horz" pos="1051">
          <p15:clr>
            <a:srgbClr val="A4A3A4"/>
          </p15:clr>
        </p15:guide>
        <p15:guide id="3" orient="horz" pos="2808">
          <p15:clr>
            <a:srgbClr val="A4A3A4"/>
          </p15:clr>
        </p15:guide>
        <p15:guide id="4" orient="horz" pos="203">
          <p15:clr>
            <a:srgbClr val="A4A3A4"/>
          </p15:clr>
        </p15:guide>
        <p15:guide id="5" orient="horz" pos="502">
          <p15:clr>
            <a:srgbClr val="A4A3A4"/>
          </p15:clr>
        </p15:guide>
        <p15:guide id="6" orient="horz" pos="1170">
          <p15:clr>
            <a:srgbClr val="A4A3A4"/>
          </p15:clr>
        </p15:guide>
        <p15:guide id="7" orient="horz" pos="2446">
          <p15:clr>
            <a:srgbClr val="A4A3A4"/>
          </p15:clr>
        </p15:guide>
        <p15:guide id="8" pos="2871">
          <p15:clr>
            <a:srgbClr val="A4A3A4"/>
          </p15:clr>
        </p15:guide>
        <p15:guide id="9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25"/>
    <a:srgbClr val="006600"/>
    <a:srgbClr val="1616DC"/>
    <a:srgbClr val="0070C0"/>
    <a:srgbClr val="008000"/>
    <a:srgbClr val="FF9933"/>
    <a:srgbClr val="FFBA75"/>
    <a:srgbClr val="CECEEF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3692" autoAdjust="0"/>
  </p:normalViewPr>
  <p:slideViewPr>
    <p:cSldViewPr snapToGrid="0" showGuides="1">
      <p:cViewPr varScale="1">
        <p:scale>
          <a:sx n="88" d="100"/>
          <a:sy n="88" d="100"/>
        </p:scale>
        <p:origin x="1234" y="53"/>
      </p:cViewPr>
      <p:guideLst>
        <p:guide orient="horz" pos="3488"/>
        <p:guide orient="horz" pos="1051"/>
        <p:guide orient="horz" pos="2808"/>
        <p:guide orient="horz" pos="203"/>
        <p:guide orient="horz" pos="502"/>
        <p:guide orient="horz" pos="1170"/>
        <p:guide orient="horz" pos="2446"/>
        <p:guide pos="2871"/>
        <p:guide pos="2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458"/>
    </p:cViewPr>
  </p:sorterViewPr>
  <p:notesViewPr>
    <p:cSldViewPr snapToGrid="0" showGuides="1">
      <p:cViewPr varScale="1">
        <p:scale>
          <a:sx n="78" d="100"/>
          <a:sy n="78" d="100"/>
        </p:scale>
        <p:origin x="-253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A9A06-62AB-425E-9CAA-F995C7D80095}" type="doc">
      <dgm:prSet loTypeId="urn:microsoft.com/office/officeart/2005/8/layout/hChevron3" loCatId="process" qsTypeId="urn:microsoft.com/office/officeart/2005/8/quickstyle/simple3" qsCatId="simple" csTypeId="urn:microsoft.com/office/officeart/2005/8/colors/colorful1#1" csCatId="colorful" phldr="1"/>
      <dgm:spPr/>
    </dgm:pt>
    <dgm:pt modelId="{9C5B65B7-7E37-45F4-A0E5-46A26D3C38A3}">
      <dgm:prSet phldrT="[Text]" custT="1"/>
      <dgm:spPr/>
      <dgm:t>
        <a:bodyPr/>
        <a:lstStyle/>
        <a:p>
          <a:r>
            <a:rPr lang="en-GB" sz="3600" dirty="0"/>
            <a:t>Discovery</a:t>
          </a:r>
        </a:p>
      </dgm:t>
    </dgm:pt>
    <dgm:pt modelId="{A8F603E3-44F3-4BEA-A742-53859F406821}" type="parTrans" cxnId="{AAB3CCD5-7498-4D75-93DA-4E3C01541B47}">
      <dgm:prSet/>
      <dgm:spPr/>
      <dgm:t>
        <a:bodyPr/>
        <a:lstStyle/>
        <a:p>
          <a:endParaRPr lang="en-GB"/>
        </a:p>
      </dgm:t>
    </dgm:pt>
    <dgm:pt modelId="{99FF7E2F-37C8-4EF2-B964-216C312A7929}" type="sibTrans" cxnId="{AAB3CCD5-7498-4D75-93DA-4E3C01541B47}">
      <dgm:prSet/>
      <dgm:spPr/>
      <dgm:t>
        <a:bodyPr/>
        <a:lstStyle/>
        <a:p>
          <a:endParaRPr lang="en-GB"/>
        </a:p>
      </dgm:t>
    </dgm:pt>
    <dgm:pt modelId="{037719A6-E808-4113-A6F7-5E5AB9A761E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/>
            <a:t>Development</a:t>
          </a:r>
        </a:p>
      </dgm:t>
    </dgm:pt>
    <dgm:pt modelId="{53A91975-4666-4449-B0DC-8FFD5B0213BB}" type="parTrans" cxnId="{E3194B68-95A2-4E80-926D-25238FAA9509}">
      <dgm:prSet/>
      <dgm:spPr/>
      <dgm:t>
        <a:bodyPr/>
        <a:lstStyle/>
        <a:p>
          <a:endParaRPr lang="en-GB"/>
        </a:p>
      </dgm:t>
    </dgm:pt>
    <dgm:pt modelId="{63F7D9A2-8A6C-4D21-A9AB-8D6E5CDA8B2F}" type="sibTrans" cxnId="{E3194B68-95A2-4E80-926D-25238FAA9509}">
      <dgm:prSet/>
      <dgm:spPr/>
      <dgm:t>
        <a:bodyPr/>
        <a:lstStyle/>
        <a:p>
          <a:endParaRPr lang="en-GB"/>
        </a:p>
      </dgm:t>
    </dgm:pt>
    <dgm:pt modelId="{70742116-A268-42E0-BF1D-0E88D5A2CD21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Deployment</a:t>
          </a:r>
        </a:p>
      </dgm:t>
    </dgm:pt>
    <dgm:pt modelId="{9FD03577-F57C-4975-B4EF-E2F17027E996}" type="parTrans" cxnId="{B10DA14D-3D9D-4972-9559-0265F4B756C2}">
      <dgm:prSet/>
      <dgm:spPr/>
      <dgm:t>
        <a:bodyPr/>
        <a:lstStyle/>
        <a:p>
          <a:endParaRPr lang="en-GB"/>
        </a:p>
      </dgm:t>
    </dgm:pt>
    <dgm:pt modelId="{A76543CA-3AFD-4C20-A3A2-3DCB2F45F4E0}" type="sibTrans" cxnId="{B10DA14D-3D9D-4972-9559-0265F4B756C2}">
      <dgm:prSet/>
      <dgm:spPr/>
      <dgm:t>
        <a:bodyPr/>
        <a:lstStyle/>
        <a:p>
          <a:endParaRPr lang="en-GB"/>
        </a:p>
      </dgm:t>
    </dgm:pt>
    <dgm:pt modelId="{09F7D9F0-B36F-449B-8845-23177C330E7A}" type="pres">
      <dgm:prSet presAssocID="{638A9A06-62AB-425E-9CAA-F995C7D80095}" presName="Name0" presStyleCnt="0">
        <dgm:presLayoutVars>
          <dgm:dir/>
          <dgm:resizeHandles val="exact"/>
        </dgm:presLayoutVars>
      </dgm:prSet>
      <dgm:spPr/>
    </dgm:pt>
    <dgm:pt modelId="{DFB991C4-4C6B-4613-90F4-ADC1D72C1A6D}" type="pres">
      <dgm:prSet presAssocID="{9C5B65B7-7E37-45F4-A0E5-46A26D3C38A3}" presName="parTxOnly" presStyleLbl="node1" presStyleIdx="0" presStyleCnt="3">
        <dgm:presLayoutVars>
          <dgm:bulletEnabled val="1"/>
        </dgm:presLayoutVars>
      </dgm:prSet>
      <dgm:spPr/>
    </dgm:pt>
    <dgm:pt modelId="{63234DCC-E1E0-47C9-9751-8B4A3874EEFE}" type="pres">
      <dgm:prSet presAssocID="{99FF7E2F-37C8-4EF2-B964-216C312A7929}" presName="parSpace" presStyleCnt="0"/>
      <dgm:spPr/>
    </dgm:pt>
    <dgm:pt modelId="{6F171D4B-874B-4D0C-A411-62DEE4829A4D}" type="pres">
      <dgm:prSet presAssocID="{037719A6-E808-4113-A6F7-5E5AB9A761E0}" presName="parTxOnly" presStyleLbl="node1" presStyleIdx="1" presStyleCnt="3">
        <dgm:presLayoutVars>
          <dgm:bulletEnabled val="1"/>
        </dgm:presLayoutVars>
      </dgm:prSet>
      <dgm:spPr/>
    </dgm:pt>
    <dgm:pt modelId="{34B714FF-8868-41B7-9901-A99AA6E3CF4E}" type="pres">
      <dgm:prSet presAssocID="{63F7D9A2-8A6C-4D21-A9AB-8D6E5CDA8B2F}" presName="parSpace" presStyleCnt="0"/>
      <dgm:spPr/>
    </dgm:pt>
    <dgm:pt modelId="{F4F4C1E6-93AE-4CB2-B399-D2EAB323C89C}" type="pres">
      <dgm:prSet presAssocID="{70742116-A268-42E0-BF1D-0E88D5A2CD2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E683C1E-5F61-447A-9CFF-504D9A09246E}" type="presOf" srcId="{70742116-A268-42E0-BF1D-0E88D5A2CD21}" destId="{F4F4C1E6-93AE-4CB2-B399-D2EAB323C89C}" srcOrd="0" destOrd="0" presId="urn:microsoft.com/office/officeart/2005/8/layout/hChevron3"/>
    <dgm:cxn modelId="{E3194B68-95A2-4E80-926D-25238FAA9509}" srcId="{638A9A06-62AB-425E-9CAA-F995C7D80095}" destId="{037719A6-E808-4113-A6F7-5E5AB9A761E0}" srcOrd="1" destOrd="0" parTransId="{53A91975-4666-4449-B0DC-8FFD5B0213BB}" sibTransId="{63F7D9A2-8A6C-4D21-A9AB-8D6E5CDA8B2F}"/>
    <dgm:cxn modelId="{11327C6D-6F65-49BB-9F73-1D4FDC92A020}" type="presOf" srcId="{638A9A06-62AB-425E-9CAA-F995C7D80095}" destId="{09F7D9F0-B36F-449B-8845-23177C330E7A}" srcOrd="0" destOrd="0" presId="urn:microsoft.com/office/officeart/2005/8/layout/hChevron3"/>
    <dgm:cxn modelId="{B10DA14D-3D9D-4972-9559-0265F4B756C2}" srcId="{638A9A06-62AB-425E-9CAA-F995C7D80095}" destId="{70742116-A268-42E0-BF1D-0E88D5A2CD21}" srcOrd="2" destOrd="0" parTransId="{9FD03577-F57C-4975-B4EF-E2F17027E996}" sibTransId="{A76543CA-3AFD-4C20-A3A2-3DCB2F45F4E0}"/>
    <dgm:cxn modelId="{96662E82-455B-44C1-9AAD-4628B73479A8}" type="presOf" srcId="{9C5B65B7-7E37-45F4-A0E5-46A26D3C38A3}" destId="{DFB991C4-4C6B-4613-90F4-ADC1D72C1A6D}" srcOrd="0" destOrd="0" presId="urn:microsoft.com/office/officeart/2005/8/layout/hChevron3"/>
    <dgm:cxn modelId="{2E19359C-AAB8-4D03-8686-0CB933A84B0E}" type="presOf" srcId="{037719A6-E808-4113-A6F7-5E5AB9A761E0}" destId="{6F171D4B-874B-4D0C-A411-62DEE4829A4D}" srcOrd="0" destOrd="0" presId="urn:microsoft.com/office/officeart/2005/8/layout/hChevron3"/>
    <dgm:cxn modelId="{AAB3CCD5-7498-4D75-93DA-4E3C01541B47}" srcId="{638A9A06-62AB-425E-9CAA-F995C7D80095}" destId="{9C5B65B7-7E37-45F4-A0E5-46A26D3C38A3}" srcOrd="0" destOrd="0" parTransId="{A8F603E3-44F3-4BEA-A742-53859F406821}" sibTransId="{99FF7E2F-37C8-4EF2-B964-216C312A7929}"/>
    <dgm:cxn modelId="{FF951D5F-47C6-45D2-836A-231CB4C24B0C}" type="presParOf" srcId="{09F7D9F0-B36F-449B-8845-23177C330E7A}" destId="{DFB991C4-4C6B-4613-90F4-ADC1D72C1A6D}" srcOrd="0" destOrd="0" presId="urn:microsoft.com/office/officeart/2005/8/layout/hChevron3"/>
    <dgm:cxn modelId="{FE054C6C-7EFD-442F-A9E9-C2DEF2AC7DC6}" type="presParOf" srcId="{09F7D9F0-B36F-449B-8845-23177C330E7A}" destId="{63234DCC-E1E0-47C9-9751-8B4A3874EEFE}" srcOrd="1" destOrd="0" presId="urn:microsoft.com/office/officeart/2005/8/layout/hChevron3"/>
    <dgm:cxn modelId="{4D2F1FA2-4B77-4D55-BE5A-67378F6461F7}" type="presParOf" srcId="{09F7D9F0-B36F-449B-8845-23177C330E7A}" destId="{6F171D4B-874B-4D0C-A411-62DEE4829A4D}" srcOrd="2" destOrd="0" presId="urn:microsoft.com/office/officeart/2005/8/layout/hChevron3"/>
    <dgm:cxn modelId="{FBBD9C74-3D2D-4EF6-8512-5E17327FF2FB}" type="presParOf" srcId="{09F7D9F0-B36F-449B-8845-23177C330E7A}" destId="{34B714FF-8868-41B7-9901-A99AA6E3CF4E}" srcOrd="3" destOrd="0" presId="urn:microsoft.com/office/officeart/2005/8/layout/hChevron3"/>
    <dgm:cxn modelId="{088BC413-C109-40A7-BC01-F1733A4934E2}" type="presParOf" srcId="{09F7D9F0-B36F-449B-8845-23177C330E7A}" destId="{F4F4C1E6-93AE-4CB2-B399-D2EAB323C89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991C4-4C6B-4613-90F4-ADC1D72C1A6D}">
      <dsp:nvSpPr>
        <dsp:cNvPr id="0" name=""/>
        <dsp:cNvSpPr/>
      </dsp:nvSpPr>
      <dsp:spPr>
        <a:xfrm>
          <a:off x="4018" y="0"/>
          <a:ext cx="3513832" cy="80303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Discovery</a:t>
          </a:r>
        </a:p>
      </dsp:txBody>
      <dsp:txXfrm>
        <a:off x="4018" y="0"/>
        <a:ext cx="3313073" cy="803038"/>
      </dsp:txXfrm>
    </dsp:sp>
    <dsp:sp modelId="{6F171D4B-874B-4D0C-A411-62DEE4829A4D}">
      <dsp:nvSpPr>
        <dsp:cNvPr id="0" name=""/>
        <dsp:cNvSpPr/>
      </dsp:nvSpPr>
      <dsp:spPr>
        <a:xfrm>
          <a:off x="2815083" y="0"/>
          <a:ext cx="3513832" cy="80303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Development</a:t>
          </a:r>
        </a:p>
      </dsp:txBody>
      <dsp:txXfrm>
        <a:off x="3216602" y="0"/>
        <a:ext cx="2710794" cy="803038"/>
      </dsp:txXfrm>
    </dsp:sp>
    <dsp:sp modelId="{F4F4C1E6-93AE-4CB2-B399-D2EAB323C89C}">
      <dsp:nvSpPr>
        <dsp:cNvPr id="0" name=""/>
        <dsp:cNvSpPr/>
      </dsp:nvSpPr>
      <dsp:spPr>
        <a:xfrm>
          <a:off x="5626149" y="0"/>
          <a:ext cx="3513832" cy="803038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Deployment</a:t>
          </a:r>
        </a:p>
      </dsp:txBody>
      <dsp:txXfrm>
        <a:off x="6027668" y="0"/>
        <a:ext cx="2710794" cy="80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1A7C53-F951-4E2D-A227-E761D28C4CD7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28EE9A5-6522-4C95-B41C-E97FD4C41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0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7C268A-D9A6-4BAF-9406-51970E6484AF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85EA4A-75B8-4F4D-B0CD-B23297A68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these approaches are being used to prevent</a:t>
            </a:r>
            <a:r>
              <a:rPr lang="en-GB" baseline="0" dirty="0"/>
              <a:t> spread of diseases into West Africa. Only given three examples as cases all of which covers recent progress. </a:t>
            </a:r>
          </a:p>
          <a:p>
            <a:r>
              <a:rPr lang="en-GB" baseline="0" dirty="0"/>
              <a:t>-Alliance approach to control BBTV in SSA.  </a:t>
            </a:r>
          </a:p>
          <a:p>
            <a:r>
              <a:rPr lang="en-GB" dirty="0"/>
              <a:t>-Improving</a:t>
            </a:r>
            <a:r>
              <a:rPr lang="en-GB" baseline="0" dirty="0"/>
              <a:t> diagnostics </a:t>
            </a:r>
          </a:p>
          <a:p>
            <a:r>
              <a:rPr lang="en-GB" baseline="0" dirty="0"/>
              <a:t>-Pre-emptive breeding </a:t>
            </a:r>
          </a:p>
          <a:p>
            <a:r>
              <a:rPr lang="en-GB" baseline="0" dirty="0"/>
              <a:t>-Training and capacity development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5EA4A-75B8-4F4D-B0CD-B23297A682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5EA4A-75B8-4F4D-B0CD-B23297A6822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3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5EA4A-75B8-4F4D-B0CD-B23297A682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3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6955-89D8-4170-B911-6FBD9B44D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AE6A-BAB1-4BBB-8DBD-AA2768722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3AAE-50A8-40AC-AE6B-040E4D45C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G-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23318"/>
            <a:ext cx="685800" cy="3048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algn="ctr">
              <a:defRPr>
                <a:solidFill>
                  <a:srgbClr val="A6A6A6"/>
                </a:solidFill>
              </a:defRPr>
            </a:lvl1pPr>
          </a:lstStyle>
          <a:p>
            <a:fld id="{A3B960D4-BBD0-462F-9263-420BE083D8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914400"/>
            <a:ext cx="2286000" cy="5562600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38400" y="3048000"/>
            <a:ext cx="6096000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7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D1F0-1CD2-4504-8773-CCECAB8D4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B0DE-B44B-4DDD-9027-D4499BA0D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95D53-DC1F-4E07-A242-71E9B9DE9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2E53-DEA6-4571-B78E-A7F615DF4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D928-D4DD-4C0B-AA85-F8D44B81F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EE62-0A9A-4035-B1C1-E2CA51F8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C5A3-DFC9-4A06-8DBB-C69F90919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34E8-7D42-44CD-A082-C054E576C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DEC0792-B37E-451C-9C1D-781675649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 descr="logo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logo2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33400" y="6553200"/>
            <a:ext cx="2590800" cy="304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0" hangingPunct="0"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0"/>
              </a:rPr>
              <a:t>A member of CGIAR consortium</a:t>
            </a:r>
          </a:p>
        </p:txBody>
      </p:sp>
      <p:sp>
        <p:nvSpPr>
          <p:cNvPr id="1034" name="Title 1"/>
          <p:cNvSpPr txBox="1">
            <a:spLocks/>
          </p:cNvSpPr>
          <p:nvPr userDrawn="1"/>
        </p:nvSpPr>
        <p:spPr bwMode="auto">
          <a:xfrm>
            <a:off x="7645400" y="6543675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www.iita.org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microsoft.com/office/2007/relationships/diagramDrawing" Target="../diagrams/drawing1.xml"/><Relationship Id="rId5" Type="http://schemas.openxmlformats.org/officeDocument/2006/relationships/image" Target="../media/image24.png"/><Relationship Id="rId15" Type="http://schemas.openxmlformats.org/officeDocument/2006/relationships/image" Target="../media/image2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btvalliance.org/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85" y="1439168"/>
            <a:ext cx="87741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C00000"/>
                </a:solidFill>
                <a:latin typeface="Calibri" panose="020F0502020204030204" pitchFamily="34" charset="0"/>
              </a:rPr>
              <a:t>Safeguarding Nigerian Agriculture from Emerging Diseases and Pests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2" y="2706556"/>
            <a:ext cx="778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Lava Kumar and Alfred Dixon </a:t>
            </a:r>
          </a:p>
          <a:p>
            <a:pPr algn="ctr"/>
            <a:r>
              <a:rPr lang="en-US" sz="2200" dirty="0">
                <a:latin typeface="Arial Narrow" panose="020B0606020202030204" pitchFamily="34" charset="0"/>
              </a:rPr>
              <a:t>International Institute of Tropical Agriculture (IITA)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16" y="6247640"/>
            <a:ext cx="872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</a:rPr>
              <a:t>12 Aug 2016, Presidential Presentation Committee Stakeholders Consultative Workshop Abuja, Nigeria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" y="860754"/>
            <a:ext cx="8958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alibri" panose="020F0502020204030204" pitchFamily="34" charset="0"/>
              </a:rPr>
              <a:t>Research and Development Updates on Pests and Diseases</a:t>
            </a:r>
            <a:endParaRPr lang="en-US" sz="2200" u="sng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7070" y="3911195"/>
            <a:ext cx="8051893" cy="2267359"/>
            <a:chOff x="745676" y="3707990"/>
            <a:chExt cx="8051893" cy="2267359"/>
          </a:xfrm>
        </p:grpSpPr>
        <p:pic>
          <p:nvPicPr>
            <p:cNvPr id="1026" name="Picture 2" descr="C:\Users\Lkumar\Documents\Presentations PPT slides\photo collection\Untitled-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76" y="3707991"/>
              <a:ext cx="1944912" cy="226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africanspotlight.com/wp-content/uploads/2016/05/Tomato-Ebola-invades-6-states-in-Nigeria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418" y="3707991"/>
              <a:ext cx="3023144" cy="226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670" y="3707990"/>
              <a:ext cx="1548899" cy="2262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C:\Users\Lkumar\Documents\1 virus research\GHU\GHU Diagnosis\Maize pest 2016\DSC01241b.jp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69" y="3707991"/>
              <a:ext cx="1387434" cy="22673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423" y="2527647"/>
            <a:ext cx="7256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dirty="0">
                <a:latin typeface="Calibri" panose="020F0502020204030204" pitchFamily="34" charset="0"/>
              </a:rPr>
              <a:t>3. Causes for recurrent outbreaks</a:t>
            </a:r>
          </a:p>
        </p:txBody>
      </p:sp>
    </p:spTree>
    <p:extLst>
      <p:ext uri="{BB962C8B-B14F-4D97-AF65-F5344CB8AC3E}">
        <p14:creationId xmlns:p14="http://schemas.microsoft.com/office/powerpoint/2010/main" val="41551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59" y="88900"/>
            <a:ext cx="8576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Lack of preparedness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9428" y="2360170"/>
            <a:ext cx="42183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Since 2008, </a:t>
            </a:r>
            <a:r>
              <a:rPr lang="en-US" sz="2200" b="1" i="1" dirty="0">
                <a:latin typeface="Calibri" panose="020F0502020204030204" pitchFamily="34" charset="0"/>
              </a:rPr>
              <a:t>Tuta absoluta </a:t>
            </a:r>
            <a:r>
              <a:rPr lang="en-US" sz="2200" b="1" dirty="0">
                <a:latin typeface="Calibri" panose="020F0502020204030204" pitchFamily="34" charset="0"/>
              </a:rPr>
              <a:t>spread to 15 countries in Africa</a:t>
            </a:r>
          </a:p>
          <a:p>
            <a:pPr marL="115888" indent="-1158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Risk prone countries not equipped with effective pesticides</a:t>
            </a:r>
          </a:p>
          <a:p>
            <a:pPr marL="115888" indent="-11588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Crops and farmers left vulnerable to high risk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4645" y="2765036"/>
            <a:ext cx="4522788" cy="2688551"/>
            <a:chOff x="194645" y="2765036"/>
            <a:chExt cx="4522788" cy="2688551"/>
          </a:xfrm>
        </p:grpSpPr>
        <p:sp>
          <p:nvSpPr>
            <p:cNvPr id="4" name="TextBox 3"/>
            <p:cNvSpPr txBox="1"/>
            <p:nvPr/>
          </p:nvSpPr>
          <p:spPr>
            <a:xfrm>
              <a:off x="194645" y="5222755"/>
              <a:ext cx="29610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</a:rPr>
                <a:t>Source: http://agricnation.com/home/tag/tuta-absoluta/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45" y="2765036"/>
              <a:ext cx="4522788" cy="24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55923" y="1041826"/>
            <a:ext cx="880357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Invasion risk of new pests and pathogens recognized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Poor preparedness   </a:t>
            </a:r>
          </a:p>
        </p:txBody>
      </p:sp>
    </p:spTree>
    <p:extLst>
      <p:ext uri="{BB962C8B-B14F-4D97-AF65-F5344CB8AC3E}">
        <p14:creationId xmlns:p14="http://schemas.microsoft.com/office/powerpoint/2010/main" val="199953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59" y="88900"/>
            <a:ext cx="8576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Some lessons from recent outbreaks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18852"/>
            <a:ext cx="9023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Failed to diagnose problem at early stage due to lack </a:t>
            </a:r>
            <a:r>
              <a:rPr lang="en-US" sz="2200" b="1" dirty="0">
                <a:latin typeface="Calibri" panose="020F0502020204030204" pitchFamily="34" charset="0"/>
              </a:rPr>
              <a:t>diagnostic tools, appropriate knowledge and control procedures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Major disease outbreaks recognized through media reports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Post-outbreak surveys not organized to assess the extent of spread and damage 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Reactive ‘hyper’ response followed by inaction 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Poor adoption of procedures and technologies to contain spread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b="1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83" y="4514671"/>
            <a:ext cx="4015965" cy="1911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89" y="4537067"/>
            <a:ext cx="476730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Very little investment to stop epidemics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Not ready to deal with current outbreak or the future epidemics</a:t>
            </a:r>
          </a:p>
        </p:txBody>
      </p:sp>
    </p:spTree>
    <p:extLst>
      <p:ext uri="{BB962C8B-B14F-4D97-AF65-F5344CB8AC3E}">
        <p14:creationId xmlns:p14="http://schemas.microsoft.com/office/powerpoint/2010/main" val="194411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884631"/>
            <a:ext cx="894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Destructive impact of recent pest outbreaks could have been prevented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Current outbreaks are wake-up call for stern action to protect country’s agriculture </a:t>
            </a:r>
          </a:p>
        </p:txBody>
      </p:sp>
      <p:pic>
        <p:nvPicPr>
          <p:cNvPr id="5122" name="Picture 2" descr="http://adadfirst.com/wp-content/uploads/2015/02/wake-up-cal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92" y="3139776"/>
            <a:ext cx="2445583" cy="24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essicarbrown.com/images/busin-preven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3" y="2677887"/>
            <a:ext cx="4777479" cy="37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8512" y="127814"/>
            <a:ext cx="3213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Time for Change</a:t>
            </a:r>
          </a:p>
        </p:txBody>
      </p:sp>
    </p:spTree>
    <p:extLst>
      <p:ext uri="{BB962C8B-B14F-4D97-AF65-F5344CB8AC3E}">
        <p14:creationId xmlns:p14="http://schemas.microsoft.com/office/powerpoint/2010/main" val="90455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2767490"/>
            <a:ext cx="8115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</a:rPr>
              <a:t>4. Solutions for pest and disease control  </a:t>
            </a:r>
          </a:p>
        </p:txBody>
      </p:sp>
    </p:spTree>
    <p:extLst>
      <p:ext uri="{BB962C8B-B14F-4D97-AF65-F5344CB8AC3E}">
        <p14:creationId xmlns:p14="http://schemas.microsoft.com/office/powerpoint/2010/main" val="383534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277" y="5823346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“There is no excuse not to do right things”</a:t>
            </a:r>
          </a:p>
          <a:p>
            <a:pPr algn="r"/>
            <a:r>
              <a:rPr lang="en-US" i="1" dirty="0"/>
              <a:t>-Bill 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412" y="1037420"/>
            <a:ext cx="851875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500" b="1" dirty="0">
                <a:latin typeface="Calibri" panose="020F0502020204030204" pitchFamily="34" charset="0"/>
              </a:rPr>
              <a:t>Technologies are available,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Calibri" panose="020F0502020204030204" pitchFamily="34" charset="0"/>
              </a:rPr>
              <a:t>to stop pest and disease entry into Nigeria 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Pre-emptive controls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Calibri" panose="020F0502020204030204" pitchFamily="34" charset="0"/>
              </a:rPr>
              <a:t>to prevent disease outbreaks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Emergency response and eradication 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Calibri" panose="020F0502020204030204" pitchFamily="34" charset="0"/>
              </a:rPr>
              <a:t>limit pest and disease potential to damage crops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Integrated pest and pathogen management </a:t>
            </a:r>
            <a:endParaRPr lang="en-US" sz="2500" b="1" i="1" dirty="0">
              <a:latin typeface="Calibri" panose="020F0502020204030204" pitchFamily="34" charset="0"/>
            </a:endParaRP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5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60201"/>
            <a:ext cx="9143999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“Can we get ready to prevent next outbreak?”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719" y="127814"/>
            <a:ext cx="2787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Time for Change</a:t>
            </a:r>
          </a:p>
        </p:txBody>
      </p:sp>
    </p:spTree>
    <p:extLst>
      <p:ext uri="{BB962C8B-B14F-4D97-AF65-F5344CB8AC3E}">
        <p14:creationId xmlns:p14="http://schemas.microsoft.com/office/powerpoint/2010/main" val="225228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96000" cy="646331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IITA have it all (most of it!)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1877" y="6525344"/>
            <a:ext cx="710972" cy="321485"/>
          </a:xfrm>
          <a:prstGeom prst="rect">
            <a:avLst/>
          </a:prstGeom>
        </p:spPr>
        <p:txBody>
          <a:bodyPr/>
          <a:lstStyle/>
          <a:p>
            <a:fld id="{0FC26BA8-AA82-5645-9028-AE2E5D137C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7" name="Picture 11" descr="CBSV PCR 5 May 09 (new primers multiplex) (B-W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37" y="1540109"/>
            <a:ext cx="4189863" cy="10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7" name="Picture 257" descr="Afla ELISA kit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85" y="2685263"/>
            <a:ext cx="2715905" cy="11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kumar\Desktop\For backup\CAY meeting in Kumasi 23-24Feb15\YMV 1&amp;2 with N.Benthamiana picture.jpg"/>
          <p:cNvPicPr>
            <a:picLocks noChangeAspect="1" noChangeArrowheads="1"/>
          </p:cNvPicPr>
          <p:nvPr/>
        </p:nvPicPr>
        <p:blipFill>
          <a:blip r:embed="rId4" cstate="screen">
            <a:lum bright="16000" contras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759" y="2705340"/>
            <a:ext cx="1650349" cy="1137073"/>
          </a:xfrm>
          <a:prstGeom prst="rect">
            <a:avLst/>
          </a:prstGeom>
          <a:noFill/>
        </p:spPr>
      </p:pic>
      <p:pic>
        <p:nvPicPr>
          <p:cNvPr id="4099" name="Picture 856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4572000" y="1551327"/>
            <a:ext cx="1992573" cy="11226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95" y="1475041"/>
            <a:ext cx="2425232" cy="121664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33815135"/>
              </p:ext>
            </p:extLst>
          </p:nvPr>
        </p:nvGraphicFramePr>
        <p:xfrm>
          <a:off x="0" y="764275"/>
          <a:ext cx="9144000" cy="80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2805" y="4084268"/>
            <a:ext cx="878324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IITA in collaboration with the Nigerian national partners developed technologies to diagnose emerging and endemic threats  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Technologies and strategies developed for monitoring and deploy emergency response action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Multipronged technologies an strategies developed to prevent/control outbreaks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Extensive outreach is limited by fund availability and lack of enabling environment (weak infrastructure, lack of operational funds and more)</a:t>
            </a:r>
          </a:p>
        </p:txBody>
      </p:sp>
      <p:pic>
        <p:nvPicPr>
          <p:cNvPr id="4103" name="Picture 15" descr="pRSET-A"/>
          <p:cNvPicPr>
            <a:picLocks noChangeAspect="1" noChangeArrowheads="1"/>
          </p:cNvPicPr>
          <p:nvPr/>
        </p:nvPicPr>
        <p:blipFill>
          <a:blip r:embed="rId12">
            <a:lum bright="-16000" contrast="23000"/>
          </a:blip>
          <a:srcRect l="4793" t="12962" r="4144" b="7408"/>
          <a:stretch>
            <a:fillRect/>
          </a:stretch>
        </p:blipFill>
        <p:spPr bwMode="auto">
          <a:xfrm>
            <a:off x="5048439" y="2804188"/>
            <a:ext cx="872222" cy="9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IITA-VIROLOGY\Desktop\IMG_5320.JPG"/>
          <p:cNvPicPr>
            <a:picLocks noChangeAspect="1" noChangeArrowheads="1"/>
          </p:cNvPicPr>
          <p:nvPr/>
        </p:nvPicPr>
        <p:blipFill>
          <a:blip r:embed="rId13" cstate="print"/>
          <a:srcRect l="5882" t="14667" r="30392" b="15788"/>
          <a:stretch>
            <a:fillRect/>
          </a:stretch>
        </p:blipFill>
        <p:spPr bwMode="auto">
          <a:xfrm>
            <a:off x="6127845" y="2696239"/>
            <a:ext cx="1204414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d19lga30codh7.cloudfront.net/wp-content/uploads/2012/10/cassava2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175" y="2678287"/>
            <a:ext cx="1870075" cy="11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aijaintellect.files.wordpress.com/2012/07/maize2.jpg?w=588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944" y="2677247"/>
            <a:ext cx="1428905" cy="11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9368"/>
            <a:ext cx="928837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Prevention: Surveillance, early detection and eradication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Deployment and dissemination of technology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Diagnostic tools (for rapid identification)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Host resistance (Deployment of resistant cultivars)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Integrated management (biocontrol, clean seed systems)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Upscaling of quality seed production technologies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Coordinating action against emerging threats (BBTV, CBSD, MLN, etc)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creation and networking for surveillance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Human resource skill development (training)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b="1" dirty="0">
                <a:latin typeface="Calibri" panose="020F0502020204030204" pitchFamily="34" charset="0"/>
              </a:rPr>
              <a:t>Infrastructure upgrade (enabling capacity)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762" y="114911"/>
            <a:ext cx="642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Modus operandi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ita.org/image/image_gallery?uuid=408f9f64-7b14-4325-a0a0-09f020c7d1db&amp;groupId=25357&amp;t=1273049216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676650"/>
            <a:ext cx="3533775" cy="26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4tanzania.com/wp-content/uploads/2013/08/ee20Improved-cassava-varie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931068"/>
            <a:ext cx="3533775" cy="2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2971800" y="76200"/>
            <a:ext cx="609600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4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Lasting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8549" y="882251"/>
            <a:ext cx="54292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latin typeface="Calibri" panose="020F0502020204030204" pitchFamily="34" charset="0"/>
              </a:rPr>
              <a:t>Resistant varieties: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Offer sustainable protection against pest and diseases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Highly resistant varieties available for some diseases (e.g. CMD) but not all.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IITA and partners released several improved disease resistant varieties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Pre-emptive breeding in East Africa for CBSD and MLN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0150" y="3819525"/>
            <a:ext cx="40068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latin typeface="Calibri" panose="020F0502020204030204" pitchFamily="34" charset="0"/>
              </a:rPr>
              <a:t>Biological control 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Offer sustainable protection against  insect pests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IITA has released several biocontrol agents, (mealybug control, ‘aflasafe’, etc.)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8" name="Picture 6" descr="http://www.cgiar.org/www-archive/www.cgiar.org/images/CGMTyphlodromalus-manihot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924425"/>
            <a:ext cx="1981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3800" y="5819775"/>
            <a:ext cx="408305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On-going R&amp;D to find solutions to several pests &amp; diseases </a:t>
            </a:r>
          </a:p>
        </p:txBody>
      </p:sp>
    </p:spTree>
    <p:extLst>
      <p:ext uri="{BB962C8B-B14F-4D97-AF65-F5344CB8AC3E}">
        <p14:creationId xmlns:p14="http://schemas.microsoft.com/office/powerpoint/2010/main" val="139519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 rot="16200000">
            <a:off x="4334522" y="4576336"/>
            <a:ext cx="2314383" cy="1488536"/>
            <a:chOff x="5386127" y="4531009"/>
            <a:chExt cx="3295650" cy="1885950"/>
          </a:xfrm>
        </p:grpSpPr>
        <p:pic>
          <p:nvPicPr>
            <p:cNvPr id="42" name="Picture 4" descr="http://www.bioassayworks.com/Images/Ecoli-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86127" y="4531009"/>
              <a:ext cx="3295650" cy="1885950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5390865" y="6005015"/>
              <a:ext cx="1330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</a:rPr>
                <a:t>©www.bioassayworks.com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32" y="1310407"/>
            <a:ext cx="1791448" cy="2443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57596" y="1407858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    +    +    +    -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97200" y="-45566"/>
            <a:ext cx="6096000" cy="877163"/>
          </a:xfrm>
        </p:spPr>
        <p:txBody>
          <a:bodyPr/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Range of Diagnostics Tools</a:t>
            </a:r>
            <a:br>
              <a:rPr lang="en-GB" sz="3000" b="1" dirty="0">
                <a:solidFill>
                  <a:schemeClr val="bg1"/>
                </a:solidFill>
              </a:rPr>
            </a:br>
            <a:r>
              <a:rPr lang="en-GB" sz="2300" b="1" i="1" dirty="0">
                <a:solidFill>
                  <a:schemeClr val="bg1"/>
                </a:solidFill>
                <a:cs typeface="Arial" pitchFamily="34" charset="0"/>
              </a:rPr>
              <a:t>For lab and field applications</a:t>
            </a:r>
            <a:endParaRPr lang="en-GB" sz="23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596" y="821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616DC"/>
                </a:solidFill>
              </a:rPr>
              <a:t>LAMP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2000" y="801374"/>
            <a:ext cx="704328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latin typeface="+mn-lt"/>
                <a:cs typeface="Arial" pitchFamily="34" charset="0"/>
              </a:rPr>
              <a:t>New diagnostics for emerging and established threats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616DC"/>
                </a:solidFill>
                <a:latin typeface="+mn-lt"/>
                <a:cs typeface="Arial" pitchFamily="34" charset="0"/>
              </a:rPr>
              <a:t>Conventional PCR and ELISA-Methods for over 60 pests and pathogens available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Quick diagnostics for field monitoring, quarantine surveillance and seed certification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n-lt"/>
                <a:cs typeface="Arial" pitchFamily="34" charset="0"/>
              </a:rPr>
              <a:t>Loop-mediated isothermal amplification (LAMP):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n-lt"/>
                <a:cs typeface="Arial" pitchFamily="34" charset="0"/>
              </a:rPr>
              <a:t>Recombinase polymerase amplification (RPA):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n-lt"/>
                <a:cs typeface="Arial" pitchFamily="34" charset="0"/>
              </a:rPr>
              <a:t>Lateral flow diagnostics (LFD)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  <a:cs typeface="Arial" pitchFamily="34" charset="0"/>
              </a:rPr>
              <a:t>Easy sample preparation; results within 10 to 30 min. 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600"/>
                </a:solidFill>
                <a:cs typeface="Arial" pitchFamily="34" charset="0"/>
              </a:rPr>
              <a:t>DNA barcoding </a:t>
            </a:r>
            <a:endParaRPr lang="en-GB" sz="1600" b="1" dirty="0">
              <a:solidFill>
                <a:srgbClr val="0066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136" y="3046658"/>
            <a:ext cx="1798144" cy="982779"/>
            <a:chOff x="189886" y="3116508"/>
            <a:chExt cx="1798144" cy="98277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886" y="3116508"/>
              <a:ext cx="1798144" cy="9827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330324" y="3258466"/>
              <a:ext cx="1657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    +   +   +    -</a:t>
              </a:r>
            </a:p>
          </p:txBody>
        </p:sp>
      </p:grpSp>
      <p:sp>
        <p:nvSpPr>
          <p:cNvPr id="23" name="CaixaDeTexto 10"/>
          <p:cNvSpPr txBox="1"/>
          <p:nvPr/>
        </p:nvSpPr>
        <p:spPr>
          <a:xfrm>
            <a:off x="6235981" y="4187689"/>
            <a:ext cx="173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YMV QuickChip</a:t>
            </a:r>
            <a:endParaRPr lang="en-GB" dirty="0">
              <a:latin typeface="Calibri" panose="020F0502020204030204" pitchFamily="34" charset="0"/>
              <a:ea typeface="Calibri"/>
              <a:cs typeface="Arial"/>
            </a:endParaRPr>
          </a:p>
        </p:txBody>
      </p:sp>
      <p:pic>
        <p:nvPicPr>
          <p:cNvPr id="24" name="Picture 23" descr="Graph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4355527"/>
            <a:ext cx="3185230" cy="243524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259735" y="4087213"/>
            <a:ext cx="2815548" cy="24652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093084" y="4192900"/>
            <a:ext cx="68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616DC"/>
                </a:solidFill>
                <a:latin typeface="Calibri" panose="020F0502020204030204" pitchFamily="34" charset="0"/>
                <a:cs typeface="Arial" pitchFamily="34" charset="0"/>
              </a:rPr>
              <a:t>RPA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8257" y="422621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616DC"/>
                </a:solidFill>
                <a:latin typeface="+mn-lt"/>
              </a:rPr>
              <a:t>LFD</a:t>
            </a:r>
          </a:p>
        </p:txBody>
      </p:sp>
      <p:pic>
        <p:nvPicPr>
          <p:cNvPr id="45" name="Picture 3" descr="C:\Users\Lkumar\Documents\YIIFSWA\YIIFSWA Seed sector meet 6Aug15\Pics\IMG_4350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6" y="4368105"/>
            <a:ext cx="2470679" cy="2019305"/>
          </a:xfrm>
          <a:prstGeom prst="rect">
            <a:avLst/>
          </a:prstGeom>
          <a:noFill/>
        </p:spPr>
      </p:pic>
      <p:pic>
        <p:nvPicPr>
          <p:cNvPr id="46" name="Picture 4" descr="C:\Users\Lkumar\Documents\YIIFSWA\YIIFSWA Seed sector meet 6Aug15\Pics\IMG_4369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26" y="4368105"/>
            <a:ext cx="2002821" cy="20193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8591" y="600718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Off-lab demo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130" y="6010655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Materials for off-lab work</a:t>
            </a:r>
          </a:p>
        </p:txBody>
      </p:sp>
    </p:spTree>
    <p:extLst>
      <p:ext uri="{BB962C8B-B14F-4D97-AF65-F5344CB8AC3E}">
        <p14:creationId xmlns:p14="http://schemas.microsoft.com/office/powerpoint/2010/main" val="25924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1992790"/>
            <a:ext cx="8115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Impact of pest and diseases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Recent outbreaks  and impending threats 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Causes for recurrent outbreaks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Solutions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Recommendations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050" y="158750"/>
            <a:ext cx="397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794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96000" cy="646331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ICT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1877" y="6525344"/>
            <a:ext cx="710972" cy="321485"/>
          </a:xfrm>
          <a:prstGeom prst="rect">
            <a:avLst/>
          </a:prstGeom>
        </p:spPr>
        <p:txBody>
          <a:bodyPr/>
          <a:lstStyle/>
          <a:p>
            <a:fld id="{0FC26BA8-AA82-5645-9028-AE2E5D137C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415" y="809798"/>
            <a:ext cx="8888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rPr>
              <a:t>Digital surveillance for real time monitoring essential to prevent future outbreaks </a:t>
            </a:r>
            <a:endParaRPr lang="en-GB" sz="32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460" y="2089150"/>
            <a:ext cx="3764115" cy="211628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524" y="4376052"/>
            <a:ext cx="2496051" cy="18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38" y="4260791"/>
            <a:ext cx="3685743" cy="207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109" y="4874739"/>
            <a:ext cx="1994825" cy="1324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1769" y="1974850"/>
            <a:ext cx="456599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‘smart’ solutions through mobile phones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Coordination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Conveying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Emergency alert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Rapid response</a:t>
            </a:r>
          </a:p>
          <a:p>
            <a:r>
              <a:rPr lang="en-US" u="sng" dirty="0">
                <a:solidFill>
                  <a:srgbClr val="1616DC"/>
                </a:solidFill>
              </a:rPr>
              <a:t>www.cassavadiseasenet.org </a:t>
            </a:r>
          </a:p>
        </p:txBody>
      </p:sp>
    </p:spTree>
    <p:extLst>
      <p:ext uri="{BB962C8B-B14F-4D97-AF65-F5344CB8AC3E}">
        <p14:creationId xmlns:p14="http://schemas.microsoft.com/office/powerpoint/2010/main" val="90374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0" y="835025"/>
            <a:ext cx="3879915" cy="1898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52956" y="3259627"/>
            <a:ext cx="59347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Web-App usable on smart phones and internet-enabled devices (image-based diagnosis and lab confirmation)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Enable rapid communication and diagnosis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Coordinated surveillance network and response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Cassava disease surveillance (</a:t>
            </a:r>
            <a:r>
              <a:rPr lang="en-US" b="1" dirty="0">
                <a:solidFill>
                  <a:srgbClr val="1616DC"/>
                </a:solidFill>
                <a:latin typeface="Calibri" panose="020F0502020204030204" pitchFamily="34" charset="0"/>
              </a:rPr>
              <a:t>www.cassavadiseasenet.org</a:t>
            </a:r>
            <a:r>
              <a:rPr lang="en-US" b="1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Piloted in Nigeria by NAQS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601" y="958755"/>
            <a:ext cx="3371850" cy="189666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 bwMode="auto">
          <a:xfrm>
            <a:off x="2997200" y="-7094"/>
            <a:ext cx="6096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Digital Diagnostics Platform</a:t>
            </a:r>
          </a:p>
          <a:p>
            <a:pPr algn="r"/>
            <a:r>
              <a:rPr lang="en-GB" sz="1800" b="1" i="1" kern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Real time surveillance and emergency response</a:t>
            </a:r>
            <a:endParaRPr lang="en-GB" sz="18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" y="790575"/>
            <a:ext cx="1016770" cy="1847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" y="1071095"/>
            <a:ext cx="1831732" cy="2256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4" y="2519579"/>
            <a:ext cx="2029594" cy="1224623"/>
          </a:xfrm>
          <a:prstGeom prst="rect">
            <a:avLst/>
          </a:prstGeom>
        </p:spPr>
      </p:pic>
      <p:pic>
        <p:nvPicPr>
          <p:cNvPr id="1026" name="Picture 2" descr="C:\Users\Lkumar\Documents\USAID-WAVE\CDS pre-launch workshop 4May2016\100NCD90\IMG_778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80" y="3919233"/>
            <a:ext cx="2851424" cy="21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80" y="5428635"/>
            <a:ext cx="222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CDS application by NAQS staff</a:t>
            </a:r>
          </a:p>
        </p:txBody>
      </p:sp>
    </p:spTree>
    <p:extLst>
      <p:ext uri="{BB962C8B-B14F-4D97-AF65-F5344CB8AC3E}">
        <p14:creationId xmlns:p14="http://schemas.microsoft.com/office/powerpoint/2010/main" val="39882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kumar\Documents\BBTV Complimentary\Action sit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06822"/>
            <a:ext cx="3421117" cy="31673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145" y="4384028"/>
            <a:ext cx="901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Common framework in the BBTV-affected countries for “containment” of virus spread, “eradication” of infected plants and “Recovery” of banana Production 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Capacity development, Awareness Raising and Advocacy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Benin, Burundi, Cameroon, Congo Brazzaville, DR Congo, Gabon, Malawi and Nigeria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Similar consortia for controlling Maize Lethal Necrosis and Cassava Brown Streak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2997200" y="131405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Coordinated continental action  plan</a:t>
            </a:r>
            <a:endParaRPr lang="en-GB" sz="18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 descr="C:\Users\Lkumar\Documents\BBTV Complimentary\BBTV ann project meet 3 (2016)\conference material\BBTV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09" y="1618525"/>
            <a:ext cx="2053459" cy="21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70300" y="2064913"/>
            <a:ext cx="2923651" cy="1337116"/>
            <a:chOff x="88900" y="1668463"/>
            <a:chExt cx="4003151" cy="1990113"/>
          </a:xfrm>
        </p:grpSpPr>
        <p:pic>
          <p:nvPicPr>
            <p:cNvPr id="17" name="Picture 3" descr="C:\Users\Lkumar\Documents\BBTV Complimentary\BBTV ann project meet 2 (2015)\Allian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4" y="1668463"/>
              <a:ext cx="3848467" cy="146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8900" y="3154685"/>
              <a:ext cx="3917951" cy="503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+mj-lt"/>
                  <a:hlinkClick r:id="rId6"/>
                </a:rPr>
                <a:t>www.bbtvalliance.org</a:t>
              </a:r>
              <a:r>
                <a:rPr lang="en-US" sz="1600" b="1" dirty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19" name="Shape 106"/>
          <p:cNvSpPr txBox="1">
            <a:spLocks noGrp="1"/>
          </p:cNvSpPr>
          <p:nvPr>
            <p:ph type="title"/>
          </p:nvPr>
        </p:nvSpPr>
        <p:spPr>
          <a:xfrm>
            <a:off x="863600" y="796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1588" algn="r" rtl="0">
              <a:spcBef>
                <a:spcPts val="0"/>
              </a:spcBef>
              <a:spcAft>
                <a:spcPts val="0"/>
              </a:spcAft>
              <a:buClr>
                <a:srgbClr val="D633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Alliance approach for BBTD control in Africa</a:t>
            </a:r>
          </a:p>
        </p:txBody>
      </p:sp>
    </p:spTree>
    <p:extLst>
      <p:ext uri="{BB962C8B-B14F-4D97-AF65-F5344CB8AC3E}">
        <p14:creationId xmlns:p14="http://schemas.microsoft.com/office/powerpoint/2010/main" val="414621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96000" cy="646331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5. 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1877" y="6525344"/>
            <a:ext cx="710972" cy="321485"/>
          </a:xfrm>
          <a:prstGeom prst="rect">
            <a:avLst/>
          </a:prstGeom>
        </p:spPr>
        <p:txBody>
          <a:bodyPr/>
          <a:lstStyle/>
          <a:p>
            <a:fld id="{0FC26BA8-AA82-5645-9028-AE2E5D137C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515" y="1017875"/>
            <a:ext cx="89511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Develop a ‘</a:t>
            </a:r>
            <a:r>
              <a:rPr lang="en-GB" sz="2000" b="1" u="sng" dirty="0">
                <a:latin typeface="Calibri" panose="020F0502020204030204" pitchFamily="34" charset="0"/>
              </a:rPr>
              <a:t>National Agricultural Biosecurity Strategy</a:t>
            </a:r>
            <a:r>
              <a:rPr lang="en-GB" sz="2000" b="1" dirty="0">
                <a:latin typeface="Calibri" panose="020F0502020204030204" pitchFamily="34" charset="0"/>
              </a:rPr>
              <a:t>’ for preparedness to cope with emerging pest and pathogen risks to Nigerian agriculture 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Adopt available procedures and technologies for pest and disease control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Create a platform for Government-Industry-Research interactions for advocacy, knowledge &amp; technology sharing, dialogue  and planning   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Strengthen Nigerian Agricultural Quarantine Services (NAQS) and other regulatory bodies to enable active surveillance 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Train staff and improve infrastructure to support rapid surveillance and pest and disease diagnostics 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Adopt digital technologies for surveillance, monitoring and emergency response action  </a:t>
            </a:r>
          </a:p>
          <a:p>
            <a:pPr marL="114300" indent="-1143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Develop a long term investment plan and allocate budget for improvements </a:t>
            </a:r>
          </a:p>
        </p:txBody>
      </p:sp>
    </p:spTree>
    <p:extLst>
      <p:ext uri="{BB962C8B-B14F-4D97-AF65-F5344CB8AC3E}">
        <p14:creationId xmlns:p14="http://schemas.microsoft.com/office/powerpoint/2010/main" val="278825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879" y="2963586"/>
            <a:ext cx="505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Thanks for your attention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8152" y="4413934"/>
            <a:ext cx="3599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Contact </a:t>
            </a:r>
          </a:p>
          <a:p>
            <a:pPr algn="ctr"/>
            <a:r>
              <a:rPr lang="en-US" dirty="0"/>
              <a:t>Lava Kumar (L.kumar@cgiar.org)</a:t>
            </a:r>
          </a:p>
          <a:p>
            <a:pPr algn="ctr"/>
            <a:r>
              <a:rPr lang="en-US" dirty="0"/>
              <a:t>Alfred Dixon (a.dixon@cgiar.org)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5" y="1139657"/>
            <a:ext cx="8178800" cy="1015663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Agricultural prosperity depends on strong ‘political will’ and our collective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51" y="5911850"/>
            <a:ext cx="857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IITA is funded by the CGIAR and several donors, including Africa Development Bank, BMGF, DFID, EU, USAID and several government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15896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38" y="2469040"/>
            <a:ext cx="76263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</a:rPr>
              <a:t>1. Impact of pest and diseases </a:t>
            </a:r>
          </a:p>
          <a:p>
            <a:pPr marL="457200" indent="-4572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2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600" y="158750"/>
            <a:ext cx="529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High stakes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300" y="758705"/>
            <a:ext cx="286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Root and tuber crops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733425"/>
            <a:ext cx="174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Cereal crops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1" y="4384645"/>
            <a:ext cx="87058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Food security is fundamental to peace and prosperity of nations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Annual production of agricultural commodities in Nigeria: 147.82 million tons valued at US$32.5 billion (Source: FAO)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Anecdotal estimates indicates loss of at least 30% production, worth about US$9 billion due to pests and diseases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4951" y="1317625"/>
            <a:ext cx="8464547" cy="2998107"/>
            <a:chOff x="234951" y="1317625"/>
            <a:chExt cx="8464547" cy="2998107"/>
          </a:xfrm>
        </p:grpSpPr>
        <p:pic>
          <p:nvPicPr>
            <p:cNvPr id="2052" name="Picture 4" descr="C:\Users\Lkumar\Documents\Presentations PPT slides\photo collection\creal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295" y="1320555"/>
              <a:ext cx="3871203" cy="2995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Lkumar\Documents\Presentations PPT slides\photo collection\R&amp;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1" y="1317625"/>
              <a:ext cx="4197350" cy="299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5702" y="391846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FAO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905" y="391211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FAO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2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600" y="158750"/>
            <a:ext cx="529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High 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863" y="1228695"/>
            <a:ext cx="7443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Pests and diseases attack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impede growth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contributes to production decline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constrain value addition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prevent export opportunity due to ‘trade barriers’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362" y="4154398"/>
            <a:ext cx="8045450" cy="1908215"/>
          </a:xfrm>
          <a:prstGeom prst="rect">
            <a:avLst/>
          </a:prstGeom>
          <a:solidFill>
            <a:schemeClr val="accent5">
              <a:lumMod val="75000"/>
              <a:alpha val="72941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Nigeria: </a:t>
            </a:r>
          </a:p>
          <a:p>
            <a:r>
              <a:rPr lang="en-US" dirty="0"/>
              <a:t>Value-added per capita in agriculture increased by &lt;1% in the past 20 years</a:t>
            </a:r>
          </a:p>
          <a:p>
            <a:endParaRPr lang="en-US" dirty="0"/>
          </a:p>
          <a:p>
            <a:r>
              <a:rPr lang="en-US" dirty="0"/>
              <a:t>An estimated US$10 billion worth of annual exports from groundnut, palm oil, cocoa and cotton lost due to continuous decline in the production and insufficient SPS compliance </a:t>
            </a:r>
          </a:p>
          <a:p>
            <a:pPr algn="r"/>
            <a:r>
              <a:rPr lang="en-US" sz="1000" dirty="0"/>
              <a:t>(Source: FAO)</a:t>
            </a:r>
          </a:p>
        </p:txBody>
      </p:sp>
    </p:spTree>
    <p:extLst>
      <p:ext uri="{BB962C8B-B14F-4D97-AF65-F5344CB8AC3E}">
        <p14:creationId xmlns:p14="http://schemas.microsoft.com/office/powerpoint/2010/main" val="130045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13" y="2335690"/>
            <a:ext cx="7626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</a:rPr>
              <a:t>2. Recent outbreaks &amp; impending threats </a:t>
            </a:r>
          </a:p>
        </p:txBody>
      </p:sp>
    </p:spTree>
    <p:extLst>
      <p:ext uri="{BB962C8B-B14F-4D97-AF65-F5344CB8AC3E}">
        <p14:creationId xmlns:p14="http://schemas.microsoft.com/office/powerpoint/2010/main" val="286753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550" y="-19050"/>
            <a:ext cx="524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Emerging and Remerging Diseases of 21</a:t>
            </a:r>
            <a:r>
              <a:rPr lang="en-US" sz="24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Century in Africa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50887"/>
            <a:ext cx="907694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693993"/>
            <a:ext cx="1603956" cy="17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0533" y="4552546"/>
            <a:ext cx="4850943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Pan-Africa spread of invasive species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latin typeface="Calibri" panose="020F0502020204030204" pitchFamily="34" charset="0"/>
              </a:rPr>
              <a:t>(Occurrence confirmed, suspected or threated countries)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Fall armyworm</a:t>
            </a:r>
            <a:r>
              <a:rPr lang="en-US" sz="1600" i="1" dirty="0">
                <a:latin typeface="Calibri" panose="020F0502020204030204" pitchFamily="34" charset="0"/>
              </a:rPr>
              <a:t> (Spodoptera frugipreda)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Papaya mealybug </a:t>
            </a:r>
            <a:r>
              <a:rPr lang="en-US" sz="1600" i="1" dirty="0">
                <a:latin typeface="Calibri" panose="020F0502020204030204" pitchFamily="34" charset="0"/>
              </a:rPr>
              <a:t>(Paracoccus marginatus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  <a:endParaRPr lang="en-US" sz="1600" i="1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Taro blight </a:t>
            </a:r>
            <a:r>
              <a:rPr lang="en-US" sz="1600" i="1" dirty="0">
                <a:latin typeface="Calibri" panose="020F0502020204030204" pitchFamily="34" charset="0"/>
              </a:rPr>
              <a:t>(Phytophthora colocasiae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Tomato leafminer (</a:t>
            </a:r>
            <a:r>
              <a:rPr lang="en-US" sz="1600" i="1" dirty="0">
                <a:latin typeface="Calibri" panose="020F0502020204030204" pitchFamily="34" charset="0"/>
              </a:rPr>
              <a:t>Tuta absoluta) </a:t>
            </a:r>
          </a:p>
        </p:txBody>
      </p:sp>
    </p:spTree>
    <p:extLst>
      <p:ext uri="{BB962C8B-B14F-4D97-AF65-F5344CB8AC3E}">
        <p14:creationId xmlns:p14="http://schemas.microsoft.com/office/powerpoint/2010/main" val="30640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150" y="133350"/>
            <a:ext cx="6366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</a:rPr>
              <a:t>High risks to agricultural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1" y="815945"/>
            <a:ext cx="87058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Known threats: endemic pests and diseases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Cassava mosaic, yam mosaic, striga, nematodes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b="1" i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New threats: recent spread; established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Banana bunchy top, papaya mealybug</a:t>
            </a:r>
          </a:p>
          <a:p>
            <a:pPr>
              <a:spcAft>
                <a:spcPts val="600"/>
              </a:spcAft>
            </a:pPr>
            <a:endParaRPr lang="en-US" sz="5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Emerging threats: New outbreaks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Tuta absoluta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, Fall armyworm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Looming threats: high risk of spread into Nigeria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Maize lethal necrosis, Cassava brown streak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Unknown: unanticipated pests or pathogens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??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(Risk prediction)</a:t>
            </a:r>
          </a:p>
        </p:txBody>
      </p:sp>
    </p:spTree>
    <p:extLst>
      <p:ext uri="{BB962C8B-B14F-4D97-AF65-F5344CB8AC3E}">
        <p14:creationId xmlns:p14="http://schemas.microsoft.com/office/powerpoint/2010/main" val="20470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P92005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92" y="1668523"/>
            <a:ext cx="3556000" cy="266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05535" y="-89436"/>
            <a:ext cx="637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New disease and pest outbreaks </a:t>
            </a: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since 2010 in Nigeria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3392" y="1698297"/>
            <a:ext cx="3599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+mn-lt"/>
              </a:rPr>
              <a:t>Banana bunchy top </a:t>
            </a:r>
          </a:p>
          <a:p>
            <a:r>
              <a:rPr lang="en-GB" sz="2800" b="1" dirty="0">
                <a:solidFill>
                  <a:srgbClr val="FFFF00"/>
                </a:solidFill>
                <a:latin typeface="+mn-lt"/>
              </a:rPr>
              <a:t>(2012)</a:t>
            </a:r>
          </a:p>
        </p:txBody>
      </p:sp>
      <p:pic>
        <p:nvPicPr>
          <p:cNvPr id="1029" name="Picture 4" descr="Pap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682" y="4434044"/>
            <a:ext cx="2955054" cy="20013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84642" y="4434042"/>
            <a:ext cx="2944307" cy="2026771"/>
            <a:chOff x="4319588" y="1936750"/>
            <a:chExt cx="4572000" cy="3429000"/>
          </a:xfrm>
        </p:grpSpPr>
        <p:pic>
          <p:nvPicPr>
            <p:cNvPr id="1032" name="Picture 6" descr="Taro blight field view of devastation in Kaduna, 27 Aug 20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9588" y="193675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7" descr="5 d after inoculation in the screenhous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438" y="3186113"/>
              <a:ext cx="1922463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8"/>
          <p:cNvSpPr/>
          <p:nvPr/>
        </p:nvSpPr>
        <p:spPr>
          <a:xfrm>
            <a:off x="3097814" y="5564473"/>
            <a:ext cx="3236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Papaya mealybug </a:t>
            </a:r>
          </a:p>
          <a:p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849" y="4402464"/>
            <a:ext cx="2014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Taro blight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(2010)</a:t>
            </a:r>
          </a:p>
        </p:txBody>
      </p:sp>
      <p:pic>
        <p:nvPicPr>
          <p:cNvPr id="3074" name="Picture 2" descr="http://africanspotlight.com/wp-content/uploads/2016/05/Tomato-Ebola-invades-6-states-in-Nigeri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58" y="4434043"/>
            <a:ext cx="2670957" cy="20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05550" y="1717346"/>
            <a:ext cx="2729665" cy="2537153"/>
            <a:chOff x="6602680" y="1724955"/>
            <a:chExt cx="2273385" cy="22288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065" y="1724955"/>
              <a:ext cx="1524000" cy="2225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 descr="C:\Users\Lkumar\Documents\1 virus research\GHU\GHU Diagnosis\Maize pest 2016\DSC01241b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680" y="1737657"/>
              <a:ext cx="1116330" cy="2216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6553059" y="1903239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Maize army worm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6588" y="4485124"/>
            <a:ext cx="258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FF00"/>
                </a:solidFill>
              </a:rPr>
              <a:t>Tuta absoluta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</a:rPr>
              <a:t>2016</a:t>
            </a:r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3897993" y="2071748"/>
            <a:ext cx="2197100" cy="1860550"/>
          </a:xfrm>
          <a:custGeom>
            <a:avLst/>
            <a:gdLst>
              <a:gd name="T0" fmla="*/ 2100524 w 364"/>
              <a:gd name="T1" fmla="*/ 242126 h 292"/>
              <a:gd name="T2" fmla="*/ 2185028 w 364"/>
              <a:gd name="T3" fmla="*/ 318587 h 292"/>
              <a:gd name="T4" fmla="*/ 2197100 w 364"/>
              <a:gd name="T5" fmla="*/ 458766 h 292"/>
              <a:gd name="T6" fmla="*/ 2076380 w 364"/>
              <a:gd name="T7" fmla="*/ 509740 h 292"/>
              <a:gd name="T8" fmla="*/ 1967732 w 364"/>
              <a:gd name="T9" fmla="*/ 751866 h 292"/>
              <a:gd name="T10" fmla="*/ 1883229 w 364"/>
              <a:gd name="T11" fmla="*/ 853814 h 292"/>
              <a:gd name="T12" fmla="*/ 1834941 w 364"/>
              <a:gd name="T13" fmla="*/ 1019479 h 292"/>
              <a:gd name="T14" fmla="*/ 1750437 w 364"/>
              <a:gd name="T15" fmla="*/ 1134171 h 292"/>
              <a:gd name="T16" fmla="*/ 1617645 w 364"/>
              <a:gd name="T17" fmla="*/ 1427271 h 292"/>
              <a:gd name="T18" fmla="*/ 1545213 w 364"/>
              <a:gd name="T19" fmla="*/ 1465501 h 292"/>
              <a:gd name="T20" fmla="*/ 1388277 w 364"/>
              <a:gd name="T21" fmla="*/ 1350810 h 292"/>
              <a:gd name="T22" fmla="*/ 1183054 w 364"/>
              <a:gd name="T23" fmla="*/ 1541962 h 292"/>
              <a:gd name="T24" fmla="*/ 1122694 w 364"/>
              <a:gd name="T25" fmla="*/ 1733115 h 292"/>
              <a:gd name="T26" fmla="*/ 1050262 w 364"/>
              <a:gd name="T27" fmla="*/ 1771346 h 292"/>
              <a:gd name="T28" fmla="*/ 1038190 w 364"/>
              <a:gd name="T29" fmla="*/ 1809576 h 292"/>
              <a:gd name="T30" fmla="*/ 953686 w 364"/>
              <a:gd name="T31" fmla="*/ 1847807 h 292"/>
              <a:gd name="T32" fmla="*/ 796751 w 364"/>
              <a:gd name="T33" fmla="*/ 1835063 h 292"/>
              <a:gd name="T34" fmla="*/ 724319 w 364"/>
              <a:gd name="T35" fmla="*/ 1860550 h 292"/>
              <a:gd name="T36" fmla="*/ 531167 w 364"/>
              <a:gd name="T37" fmla="*/ 1809576 h 292"/>
              <a:gd name="T38" fmla="*/ 482879 w 364"/>
              <a:gd name="T39" fmla="*/ 1656654 h 292"/>
              <a:gd name="T40" fmla="*/ 446663 w 364"/>
              <a:gd name="T41" fmla="*/ 1605680 h 292"/>
              <a:gd name="T42" fmla="*/ 350087 w 364"/>
              <a:gd name="T43" fmla="*/ 1490988 h 292"/>
              <a:gd name="T44" fmla="*/ 229368 w 364"/>
              <a:gd name="T45" fmla="*/ 1427271 h 292"/>
              <a:gd name="T46" fmla="*/ 132792 w 364"/>
              <a:gd name="T47" fmla="*/ 1465501 h 292"/>
              <a:gd name="T48" fmla="*/ 12072 w 364"/>
              <a:gd name="T49" fmla="*/ 1452758 h 292"/>
              <a:gd name="T50" fmla="*/ 12072 w 364"/>
              <a:gd name="T51" fmla="*/ 1121427 h 292"/>
              <a:gd name="T52" fmla="*/ 12072 w 364"/>
              <a:gd name="T53" fmla="*/ 968505 h 292"/>
              <a:gd name="T54" fmla="*/ 72432 w 364"/>
              <a:gd name="T55" fmla="*/ 930275 h 292"/>
              <a:gd name="T56" fmla="*/ 84504 w 364"/>
              <a:gd name="T57" fmla="*/ 802840 h 292"/>
              <a:gd name="T58" fmla="*/ 169008 w 364"/>
              <a:gd name="T59" fmla="*/ 688149 h 292"/>
              <a:gd name="T60" fmla="*/ 156936 w 364"/>
              <a:gd name="T61" fmla="*/ 471509 h 292"/>
              <a:gd name="T62" fmla="*/ 181080 w 364"/>
              <a:gd name="T63" fmla="*/ 254870 h 292"/>
              <a:gd name="T64" fmla="*/ 313871 w 364"/>
              <a:gd name="T65" fmla="*/ 25487 h 292"/>
              <a:gd name="T66" fmla="*/ 603599 w 364"/>
              <a:gd name="T67" fmla="*/ 12743 h 292"/>
              <a:gd name="T68" fmla="*/ 784679 w 364"/>
              <a:gd name="T69" fmla="*/ 152922 h 292"/>
              <a:gd name="T70" fmla="*/ 965758 w 364"/>
              <a:gd name="T71" fmla="*/ 89204 h 292"/>
              <a:gd name="T72" fmla="*/ 1183054 w 364"/>
              <a:gd name="T73" fmla="*/ 191152 h 292"/>
              <a:gd name="T74" fmla="*/ 1327918 w 364"/>
              <a:gd name="T75" fmla="*/ 152922 h 292"/>
              <a:gd name="T76" fmla="*/ 1472781 w 364"/>
              <a:gd name="T77" fmla="*/ 89204 h 292"/>
              <a:gd name="T78" fmla="*/ 1665933 w 364"/>
              <a:gd name="T79" fmla="*/ 101948 h 292"/>
              <a:gd name="T80" fmla="*/ 1786653 w 364"/>
              <a:gd name="T81" fmla="*/ 140178 h 292"/>
              <a:gd name="T82" fmla="*/ 1931517 w 364"/>
              <a:gd name="T83" fmla="*/ 25487 h 292"/>
              <a:gd name="T84" fmla="*/ 2064308 w 364"/>
              <a:gd name="T85" fmla="*/ 101948 h 2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64"/>
              <a:gd name="T130" fmla="*/ 0 h 292"/>
              <a:gd name="T131" fmla="*/ 364 w 364"/>
              <a:gd name="T132" fmla="*/ 292 h 2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64" h="292">
                <a:moveTo>
                  <a:pt x="348" y="22"/>
                </a:moveTo>
                <a:lnTo>
                  <a:pt x="346" y="28"/>
                </a:lnTo>
                <a:lnTo>
                  <a:pt x="348" y="38"/>
                </a:lnTo>
                <a:lnTo>
                  <a:pt x="350" y="46"/>
                </a:lnTo>
                <a:lnTo>
                  <a:pt x="354" y="48"/>
                </a:lnTo>
                <a:lnTo>
                  <a:pt x="362" y="50"/>
                </a:lnTo>
                <a:lnTo>
                  <a:pt x="364" y="50"/>
                </a:lnTo>
                <a:lnTo>
                  <a:pt x="364" y="56"/>
                </a:lnTo>
                <a:lnTo>
                  <a:pt x="364" y="72"/>
                </a:lnTo>
                <a:lnTo>
                  <a:pt x="362" y="74"/>
                </a:lnTo>
                <a:lnTo>
                  <a:pt x="358" y="78"/>
                </a:lnTo>
                <a:lnTo>
                  <a:pt x="344" y="80"/>
                </a:lnTo>
                <a:lnTo>
                  <a:pt x="340" y="84"/>
                </a:lnTo>
                <a:lnTo>
                  <a:pt x="332" y="100"/>
                </a:lnTo>
                <a:lnTo>
                  <a:pt x="326" y="118"/>
                </a:lnTo>
                <a:lnTo>
                  <a:pt x="322" y="132"/>
                </a:lnTo>
                <a:lnTo>
                  <a:pt x="316" y="134"/>
                </a:lnTo>
                <a:lnTo>
                  <a:pt x="312" y="134"/>
                </a:lnTo>
                <a:lnTo>
                  <a:pt x="310" y="140"/>
                </a:lnTo>
                <a:lnTo>
                  <a:pt x="308" y="156"/>
                </a:lnTo>
                <a:lnTo>
                  <a:pt x="304" y="160"/>
                </a:lnTo>
                <a:lnTo>
                  <a:pt x="298" y="160"/>
                </a:lnTo>
                <a:lnTo>
                  <a:pt x="296" y="164"/>
                </a:lnTo>
                <a:lnTo>
                  <a:pt x="290" y="178"/>
                </a:lnTo>
                <a:lnTo>
                  <a:pt x="278" y="208"/>
                </a:lnTo>
                <a:lnTo>
                  <a:pt x="272" y="216"/>
                </a:lnTo>
                <a:lnTo>
                  <a:pt x="268" y="224"/>
                </a:lnTo>
                <a:lnTo>
                  <a:pt x="262" y="228"/>
                </a:lnTo>
                <a:lnTo>
                  <a:pt x="260" y="230"/>
                </a:lnTo>
                <a:lnTo>
                  <a:pt x="256" y="230"/>
                </a:lnTo>
                <a:lnTo>
                  <a:pt x="246" y="216"/>
                </a:lnTo>
                <a:lnTo>
                  <a:pt x="244" y="214"/>
                </a:lnTo>
                <a:lnTo>
                  <a:pt x="230" y="212"/>
                </a:lnTo>
                <a:lnTo>
                  <a:pt x="226" y="214"/>
                </a:lnTo>
                <a:lnTo>
                  <a:pt x="208" y="232"/>
                </a:lnTo>
                <a:lnTo>
                  <a:pt x="196" y="242"/>
                </a:lnTo>
                <a:lnTo>
                  <a:pt x="188" y="250"/>
                </a:lnTo>
                <a:lnTo>
                  <a:pt x="188" y="264"/>
                </a:lnTo>
                <a:lnTo>
                  <a:pt x="186" y="272"/>
                </a:lnTo>
                <a:lnTo>
                  <a:pt x="180" y="282"/>
                </a:lnTo>
                <a:lnTo>
                  <a:pt x="178" y="280"/>
                </a:lnTo>
                <a:lnTo>
                  <a:pt x="174" y="278"/>
                </a:lnTo>
                <a:lnTo>
                  <a:pt x="172" y="278"/>
                </a:lnTo>
                <a:lnTo>
                  <a:pt x="170" y="280"/>
                </a:lnTo>
                <a:lnTo>
                  <a:pt x="172" y="284"/>
                </a:lnTo>
                <a:lnTo>
                  <a:pt x="172" y="286"/>
                </a:lnTo>
                <a:lnTo>
                  <a:pt x="166" y="290"/>
                </a:lnTo>
                <a:lnTo>
                  <a:pt x="158" y="290"/>
                </a:lnTo>
                <a:lnTo>
                  <a:pt x="146" y="290"/>
                </a:lnTo>
                <a:lnTo>
                  <a:pt x="138" y="288"/>
                </a:lnTo>
                <a:lnTo>
                  <a:pt x="132" y="288"/>
                </a:lnTo>
                <a:lnTo>
                  <a:pt x="130" y="292"/>
                </a:lnTo>
                <a:lnTo>
                  <a:pt x="126" y="292"/>
                </a:lnTo>
                <a:lnTo>
                  <a:pt x="120" y="292"/>
                </a:lnTo>
                <a:lnTo>
                  <a:pt x="102" y="292"/>
                </a:lnTo>
                <a:lnTo>
                  <a:pt x="96" y="290"/>
                </a:lnTo>
                <a:lnTo>
                  <a:pt x="88" y="284"/>
                </a:lnTo>
                <a:lnTo>
                  <a:pt x="82" y="274"/>
                </a:lnTo>
                <a:lnTo>
                  <a:pt x="80" y="264"/>
                </a:lnTo>
                <a:lnTo>
                  <a:pt x="80" y="260"/>
                </a:lnTo>
                <a:lnTo>
                  <a:pt x="84" y="256"/>
                </a:lnTo>
                <a:lnTo>
                  <a:pt x="82" y="252"/>
                </a:lnTo>
                <a:lnTo>
                  <a:pt x="74" y="252"/>
                </a:lnTo>
                <a:lnTo>
                  <a:pt x="72" y="248"/>
                </a:lnTo>
                <a:lnTo>
                  <a:pt x="66" y="242"/>
                </a:lnTo>
                <a:lnTo>
                  <a:pt x="58" y="234"/>
                </a:lnTo>
                <a:lnTo>
                  <a:pt x="50" y="232"/>
                </a:lnTo>
                <a:lnTo>
                  <a:pt x="42" y="228"/>
                </a:lnTo>
                <a:lnTo>
                  <a:pt x="38" y="224"/>
                </a:lnTo>
                <a:lnTo>
                  <a:pt x="30" y="224"/>
                </a:lnTo>
                <a:lnTo>
                  <a:pt x="26" y="228"/>
                </a:lnTo>
                <a:lnTo>
                  <a:pt x="22" y="230"/>
                </a:lnTo>
                <a:lnTo>
                  <a:pt x="8" y="230"/>
                </a:lnTo>
                <a:lnTo>
                  <a:pt x="2" y="230"/>
                </a:lnTo>
                <a:lnTo>
                  <a:pt x="2" y="228"/>
                </a:lnTo>
                <a:lnTo>
                  <a:pt x="2" y="210"/>
                </a:lnTo>
                <a:lnTo>
                  <a:pt x="0" y="192"/>
                </a:lnTo>
                <a:lnTo>
                  <a:pt x="2" y="176"/>
                </a:lnTo>
                <a:lnTo>
                  <a:pt x="2" y="164"/>
                </a:lnTo>
                <a:lnTo>
                  <a:pt x="2" y="158"/>
                </a:lnTo>
                <a:lnTo>
                  <a:pt x="2" y="152"/>
                </a:lnTo>
                <a:lnTo>
                  <a:pt x="4" y="146"/>
                </a:lnTo>
                <a:lnTo>
                  <a:pt x="6" y="146"/>
                </a:lnTo>
                <a:lnTo>
                  <a:pt x="12" y="146"/>
                </a:lnTo>
                <a:lnTo>
                  <a:pt x="14" y="140"/>
                </a:lnTo>
                <a:lnTo>
                  <a:pt x="12" y="132"/>
                </a:lnTo>
                <a:lnTo>
                  <a:pt x="14" y="126"/>
                </a:lnTo>
                <a:lnTo>
                  <a:pt x="22" y="120"/>
                </a:lnTo>
                <a:lnTo>
                  <a:pt x="26" y="116"/>
                </a:lnTo>
                <a:lnTo>
                  <a:pt x="28" y="108"/>
                </a:lnTo>
                <a:lnTo>
                  <a:pt x="34" y="96"/>
                </a:lnTo>
                <a:lnTo>
                  <a:pt x="28" y="86"/>
                </a:lnTo>
                <a:lnTo>
                  <a:pt x="26" y="74"/>
                </a:lnTo>
                <a:lnTo>
                  <a:pt x="26" y="64"/>
                </a:lnTo>
                <a:lnTo>
                  <a:pt x="28" y="50"/>
                </a:lnTo>
                <a:lnTo>
                  <a:pt x="30" y="40"/>
                </a:lnTo>
                <a:lnTo>
                  <a:pt x="36" y="32"/>
                </a:lnTo>
                <a:lnTo>
                  <a:pt x="46" y="10"/>
                </a:lnTo>
                <a:lnTo>
                  <a:pt x="52" y="4"/>
                </a:lnTo>
                <a:lnTo>
                  <a:pt x="68" y="2"/>
                </a:lnTo>
                <a:lnTo>
                  <a:pt x="86" y="0"/>
                </a:lnTo>
                <a:lnTo>
                  <a:pt x="100" y="2"/>
                </a:lnTo>
                <a:lnTo>
                  <a:pt x="112" y="4"/>
                </a:lnTo>
                <a:lnTo>
                  <a:pt x="128" y="22"/>
                </a:lnTo>
                <a:lnTo>
                  <a:pt x="130" y="24"/>
                </a:lnTo>
                <a:lnTo>
                  <a:pt x="136" y="24"/>
                </a:lnTo>
                <a:lnTo>
                  <a:pt x="152" y="16"/>
                </a:lnTo>
                <a:lnTo>
                  <a:pt x="160" y="14"/>
                </a:lnTo>
                <a:lnTo>
                  <a:pt x="164" y="16"/>
                </a:lnTo>
                <a:lnTo>
                  <a:pt x="182" y="26"/>
                </a:lnTo>
                <a:lnTo>
                  <a:pt x="196" y="30"/>
                </a:lnTo>
                <a:lnTo>
                  <a:pt x="208" y="30"/>
                </a:lnTo>
                <a:lnTo>
                  <a:pt x="212" y="30"/>
                </a:lnTo>
                <a:lnTo>
                  <a:pt x="220" y="24"/>
                </a:lnTo>
                <a:lnTo>
                  <a:pt x="226" y="18"/>
                </a:lnTo>
                <a:lnTo>
                  <a:pt x="238" y="14"/>
                </a:lnTo>
                <a:lnTo>
                  <a:pt x="244" y="14"/>
                </a:lnTo>
                <a:lnTo>
                  <a:pt x="254" y="12"/>
                </a:lnTo>
                <a:lnTo>
                  <a:pt x="262" y="14"/>
                </a:lnTo>
                <a:lnTo>
                  <a:pt x="276" y="16"/>
                </a:lnTo>
                <a:lnTo>
                  <a:pt x="286" y="20"/>
                </a:lnTo>
                <a:lnTo>
                  <a:pt x="292" y="22"/>
                </a:lnTo>
                <a:lnTo>
                  <a:pt x="296" y="22"/>
                </a:lnTo>
                <a:lnTo>
                  <a:pt x="308" y="12"/>
                </a:lnTo>
                <a:lnTo>
                  <a:pt x="314" y="6"/>
                </a:lnTo>
                <a:lnTo>
                  <a:pt x="320" y="4"/>
                </a:lnTo>
                <a:lnTo>
                  <a:pt x="334" y="4"/>
                </a:lnTo>
                <a:lnTo>
                  <a:pt x="336" y="10"/>
                </a:lnTo>
                <a:lnTo>
                  <a:pt x="342" y="16"/>
                </a:lnTo>
                <a:lnTo>
                  <a:pt x="348" y="22"/>
                </a:lnTo>
              </a:path>
            </a:pathLst>
          </a:cu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lIns="365760" tIns="182880" rIns="365760" bIns="182880"/>
          <a:lstStyle>
            <a:lvl1pPr defTabSz="3657600" eaLnBrk="0" hangingPunct="0"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657600" eaLnBrk="0" hangingPunct="0"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657600" eaLnBrk="0" hangingPunct="0"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657600" eaLnBrk="0" hangingPunct="0"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657600" eaLnBrk="0" hangingPunct="0"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9600" dirty="0">
              <a:ea typeface="Geneva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-31751" y="807304"/>
            <a:ext cx="918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Five major outbreaks caused by newly introduced pests and pathogens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Production and trade losses worth several million US$ and loss of agrobiodiversity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1329</Words>
  <Application>Microsoft Office PowerPoint</Application>
  <PresentationFormat>On-screen Show (4:3)</PresentationFormat>
  <Paragraphs>195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ＭＳ Ｐゴシック</vt:lpstr>
      <vt:lpstr>Arial</vt:lpstr>
      <vt:lpstr>Arial Narrow</vt:lpstr>
      <vt:lpstr>Calibri</vt:lpstr>
      <vt:lpstr>Geneva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IITA have it all (most of it!)</vt:lpstr>
      <vt:lpstr>PowerPoint Presentation</vt:lpstr>
      <vt:lpstr>PowerPoint Presentation</vt:lpstr>
      <vt:lpstr>Range of Diagnostics Tools For lab and field applications</vt:lpstr>
      <vt:lpstr>ICT Technologies</vt:lpstr>
      <vt:lpstr>PowerPoint Presentation</vt:lpstr>
      <vt:lpstr>Alliance approach for BBTD control in Africa</vt:lpstr>
      <vt:lpstr>5. Recommendations</vt:lpstr>
      <vt:lpstr>PowerPoint Presentation</vt:lpstr>
    </vt:vector>
  </TitlesOfParts>
  <Company>IITA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Presentation Sanginga February 2012</dc:title>
  <dc:creator>Eric Koper</dc:creator>
  <cp:lastModifiedBy>Kumar, Lava (IITA)</cp:lastModifiedBy>
  <cp:revision>744</cp:revision>
  <cp:lastPrinted>2012-02-20T11:34:04Z</cp:lastPrinted>
  <dcterms:created xsi:type="dcterms:W3CDTF">2012-01-06T08:07:08Z</dcterms:created>
  <dcterms:modified xsi:type="dcterms:W3CDTF">2018-02-19T10:09:43Z</dcterms:modified>
</cp:coreProperties>
</file>